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0" d="100"/>
          <a:sy n="210" d="100"/>
        </p:scale>
        <p:origin x="38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7b5080cdf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7b5080cdf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d39a76e4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d39a76e4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d39a76e4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d39a76e4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d39a76e4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d39a76e4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7b5080cdf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7b5080cdf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d39a76e4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d39a76e4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d39a76e4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3d39a76e4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bc604e1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bc604e1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bc604e19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bc604e19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c8a93fa5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c8a93fa5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7b5080cd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7b5080cd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bc604e19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bc604e19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7b5080cd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7b5080cd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d39a76e4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d39a76e4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d39a76e4a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d39a76e4a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d39a76e4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d39a76e4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d39a76e4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d39a76e4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b5f8ad5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b5f8ad5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7b5080cd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7b5080cd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github.com/tensorflow/tensorflow" TargetMode="External"/><Relationship Id="rId7" Type="http://schemas.openxmlformats.org/officeDocument/2006/relationships/hyperlink" Target="https://stackoverflow.com/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hyperlink" Target="https://www.tensorflow.org/api_docs" TargetMode="External"/><Relationship Id="rId5" Type="http://schemas.openxmlformats.org/officeDocument/2006/relationships/hyperlink" Target="https://discuss.tensorflow.org/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hyperlink" Target="https://chat.openai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776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Verdana"/>
                <a:ea typeface="Verdana"/>
                <a:cs typeface="Verdana"/>
                <a:sym typeface="Verdana"/>
              </a:rPr>
              <a:t>TensorFlow Tutorial: Overview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Types of ML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359675" y="1037000"/>
            <a:ext cx="4584300" cy="39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20" b="1"/>
              <a:t>1. Supervised learning</a:t>
            </a:r>
            <a:r>
              <a:rPr lang="zh-TW" sz="1220"/>
              <a:t>: </a:t>
            </a:r>
            <a:endParaRPr sz="1220"/>
          </a:p>
          <a:p>
            <a:pPr marL="457200" lvl="0" indent="-30607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20"/>
              <a:buChar char="●"/>
            </a:pPr>
            <a:r>
              <a:rPr lang="zh-TW" sz="1220"/>
              <a:t>The input data are labeled, so we simply compare the </a:t>
            </a:r>
            <a:endParaRPr sz="1220"/>
          </a:p>
          <a:p>
            <a:pPr marL="0" lvl="0" indent="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prediction with the labels to check if the output is correct.</a:t>
            </a:r>
            <a:endParaRPr sz="12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 b="1"/>
              <a:t>2. Unsupervised Learning</a:t>
            </a:r>
            <a:r>
              <a:rPr lang="zh-TW" sz="1220"/>
              <a:t>: </a:t>
            </a:r>
            <a:endParaRPr sz="1220"/>
          </a:p>
          <a:p>
            <a:pPr marL="457200" lvl="0" indent="-30607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220"/>
              <a:buChar char="●"/>
            </a:pPr>
            <a:r>
              <a:rPr lang="zh-TW" sz="1220"/>
              <a:t>The input data are not labeled in this learning type. The </a:t>
            </a:r>
            <a:endParaRPr sz="1220"/>
          </a:p>
          <a:p>
            <a:pPr marL="0" lvl="0" indent="4572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goal of unsupervised learning is to categorize the data </a:t>
            </a:r>
            <a:endParaRPr sz="1220"/>
          </a:p>
          <a:p>
            <a:pPr marL="0" lvl="0" indent="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into different groups or classes with similar features.</a:t>
            </a:r>
            <a:endParaRPr sz="122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 b="1"/>
              <a:t>3. Reinforcement Learning</a:t>
            </a:r>
            <a:r>
              <a:rPr lang="zh-TW" sz="1220"/>
              <a:t>: </a:t>
            </a:r>
            <a:endParaRPr sz="1220"/>
          </a:p>
          <a:p>
            <a:pPr marL="45720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In the training process, it gets a reward for each right </a:t>
            </a:r>
            <a:endParaRPr sz="1220"/>
          </a:p>
          <a:p>
            <a:pPr marL="45720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action and gets a penalty for each wrong action, which is </a:t>
            </a:r>
            <a:endParaRPr sz="1220"/>
          </a:p>
          <a:p>
            <a:pPr marL="45720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20"/>
              <a:t>a feedback-based learning model.</a:t>
            </a:r>
            <a:endParaRPr sz="1220"/>
          </a:p>
        </p:txBody>
      </p:sp>
      <p:cxnSp>
        <p:nvCxnSpPr>
          <p:cNvPr id="156" name="Google Shape;156;p22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025" y="1952600"/>
            <a:ext cx="3718274" cy="16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https://developer.ibm.com/articles/cc-models-machine-learning/</a:t>
            </a:r>
            <a:endParaRPr sz="600"/>
          </a:p>
        </p:txBody>
      </p: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Supervised Learning</a:t>
            </a: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359675" y="1037000"/>
            <a:ext cx="8112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zh-TW" sz="1220"/>
              <a:t>Utilizing Supervised Learning, the model can construct a connection between data features and labels</a:t>
            </a:r>
            <a:endParaRPr sz="122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zh-TW" sz="1220"/>
              <a:t>The illustration below demonstrates how it works:</a:t>
            </a:r>
            <a:endParaRPr sz="1220"/>
          </a:p>
        </p:txBody>
      </p:sp>
      <p:cxnSp>
        <p:nvCxnSpPr>
          <p:cNvPr id="166" name="Google Shape;166;p23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1735213" y="2401325"/>
            <a:ext cx="652500" cy="652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529863" y="2401325"/>
            <a:ext cx="652500" cy="6525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3008363" y="2461438"/>
            <a:ext cx="652500" cy="564300"/>
          </a:xfrm>
          <a:prstGeom prst="triangle">
            <a:avLst>
              <a:gd name="adj" fmla="val 50000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936613" y="3607450"/>
            <a:ext cx="763500" cy="572700"/>
          </a:xfrm>
          <a:prstGeom prst="parallelogram">
            <a:avLst>
              <a:gd name="adj" fmla="val 25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2224538" y="3685600"/>
            <a:ext cx="1305000" cy="4965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563763" y="1981850"/>
            <a:ext cx="584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 b="1"/>
              <a:t>Circle</a:t>
            </a:r>
            <a:endParaRPr sz="1020" b="1"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735213" y="1981850"/>
            <a:ext cx="6525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 b="1"/>
              <a:t>Square</a:t>
            </a:r>
            <a:endParaRPr sz="1020" b="1"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1"/>
          </p:nvPr>
        </p:nvSpPr>
        <p:spPr>
          <a:xfrm>
            <a:off x="2980763" y="1972100"/>
            <a:ext cx="70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 b="1"/>
              <a:t>Triangle</a:t>
            </a:r>
            <a:endParaRPr sz="1020" b="1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793063" y="4328750"/>
            <a:ext cx="10506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 b="1"/>
              <a:t>Parallelogram</a:t>
            </a:r>
            <a:endParaRPr sz="1020" b="1"/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2351738" y="4328750"/>
            <a:ext cx="10506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 b="1"/>
              <a:t>Rectangle</a:t>
            </a:r>
            <a:endParaRPr sz="1020" b="1"/>
          </a:p>
        </p:txBody>
      </p:sp>
      <p:sp>
        <p:nvSpPr>
          <p:cNvPr id="179" name="Google Shape;179;p23"/>
          <p:cNvSpPr/>
          <p:nvPr/>
        </p:nvSpPr>
        <p:spPr>
          <a:xfrm>
            <a:off x="4215888" y="3099075"/>
            <a:ext cx="14661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xfrm>
            <a:off x="4540125" y="2828000"/>
            <a:ext cx="7635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/>
              <a:t>Learning</a:t>
            </a:r>
            <a:endParaRPr sz="1020"/>
          </a:p>
        </p:txBody>
      </p:sp>
      <p:sp>
        <p:nvSpPr>
          <p:cNvPr id="181" name="Google Shape;181;p23"/>
          <p:cNvSpPr/>
          <p:nvPr/>
        </p:nvSpPr>
        <p:spPr>
          <a:xfrm>
            <a:off x="6031938" y="2676775"/>
            <a:ext cx="427800" cy="427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6459738" y="3687350"/>
            <a:ext cx="1050600" cy="496500"/>
          </a:xfrm>
          <a:prstGeom prst="rtTriangle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 rot="-1818888">
            <a:off x="7696907" y="2430584"/>
            <a:ext cx="63596" cy="177952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5953488" y="2331263"/>
            <a:ext cx="584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 b="1"/>
              <a:t>Circle</a:t>
            </a:r>
            <a:endParaRPr sz="1020" b="1"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7563538" y="2676775"/>
            <a:ext cx="10506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 b="1"/>
              <a:t>Rectangle</a:t>
            </a:r>
            <a:endParaRPr sz="1020" b="1"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6597188" y="4242925"/>
            <a:ext cx="70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 b="1"/>
              <a:t>Triangle</a:t>
            </a:r>
            <a:endParaRPr sz="1020" b="1"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1"/>
          </p:nvPr>
        </p:nvSpPr>
        <p:spPr>
          <a:xfrm>
            <a:off x="6746850" y="1820875"/>
            <a:ext cx="7635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/>
              <a:t>Prediction</a:t>
            </a:r>
            <a:endParaRPr sz="10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6404238" y="4068550"/>
            <a:ext cx="1722900" cy="65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6404238" y="3340425"/>
            <a:ext cx="1722900" cy="65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6394763" y="1884163"/>
            <a:ext cx="1722900" cy="65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6394763" y="2612288"/>
            <a:ext cx="1722900" cy="655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Unsupervised Learning</a:t>
            </a: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359675" y="1037000"/>
            <a:ext cx="81849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zh-TW" sz="1220"/>
              <a:t>Unlike Supervised Learning, Unsupervised Learning aims to analyze unlabeled data and classify them into clusters.</a:t>
            </a:r>
            <a:endParaRPr sz="122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220"/>
          </a:p>
        </p:txBody>
      </p:sp>
      <p:cxnSp>
        <p:nvCxnSpPr>
          <p:cNvPr id="198" name="Google Shape;198;p24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24"/>
          <p:cNvSpPr/>
          <p:nvPr/>
        </p:nvSpPr>
        <p:spPr>
          <a:xfrm>
            <a:off x="1889284" y="2164000"/>
            <a:ext cx="479400" cy="427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760159" y="2052425"/>
            <a:ext cx="479400" cy="4794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3018412" y="2459301"/>
            <a:ext cx="312000" cy="286800"/>
          </a:xfrm>
          <a:prstGeom prst="triangle">
            <a:avLst>
              <a:gd name="adj" fmla="val 50000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864045" y="2907275"/>
            <a:ext cx="648900" cy="479400"/>
          </a:xfrm>
          <a:prstGeom prst="parallelogram">
            <a:avLst>
              <a:gd name="adj" fmla="val 25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/>
          <p:nvPr/>
        </p:nvSpPr>
        <p:spPr>
          <a:xfrm rot="-695795">
            <a:off x="2685309" y="3168687"/>
            <a:ext cx="882004" cy="199688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4225925" y="2819450"/>
            <a:ext cx="14661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body" idx="1"/>
          </p:nvPr>
        </p:nvSpPr>
        <p:spPr>
          <a:xfrm>
            <a:off x="4550163" y="2548375"/>
            <a:ext cx="7635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/>
              <a:t>Learning</a:t>
            </a:r>
            <a:endParaRPr sz="1020"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6816138" y="1530850"/>
            <a:ext cx="8991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/>
              <a:t>Clustering</a:t>
            </a:r>
            <a:endParaRPr sz="1020"/>
          </a:p>
        </p:txBody>
      </p:sp>
      <p:sp>
        <p:nvSpPr>
          <p:cNvPr id="207" name="Google Shape;207;p24"/>
          <p:cNvSpPr/>
          <p:nvPr/>
        </p:nvSpPr>
        <p:spPr>
          <a:xfrm>
            <a:off x="1716541" y="2973113"/>
            <a:ext cx="548700" cy="286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2209013" y="3802375"/>
            <a:ext cx="809400" cy="234600"/>
          </a:xfrm>
          <a:prstGeom prst="trapezoid">
            <a:avLst>
              <a:gd name="adj" fmla="val 25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7337391" y="2087125"/>
            <a:ext cx="548700" cy="286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6523109" y="1990838"/>
            <a:ext cx="479400" cy="4794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6523109" y="2766488"/>
            <a:ext cx="479400" cy="427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-695795">
            <a:off x="7170734" y="2853100"/>
            <a:ext cx="882004" cy="199688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6616287" y="3488026"/>
            <a:ext cx="312000" cy="286800"/>
          </a:xfrm>
          <a:prstGeom prst="triangle">
            <a:avLst>
              <a:gd name="adj" fmla="val 50000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/>
          <p:nvPr/>
        </p:nvSpPr>
        <p:spPr>
          <a:xfrm rot="-3171748">
            <a:off x="7276728" y="3425202"/>
            <a:ext cx="680767" cy="311163"/>
          </a:xfrm>
          <a:prstGeom prst="rtTriangle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6428895" y="4142363"/>
            <a:ext cx="648900" cy="479400"/>
          </a:xfrm>
          <a:prstGeom prst="parallelogram">
            <a:avLst>
              <a:gd name="adj" fmla="val 25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7197563" y="4316113"/>
            <a:ext cx="809400" cy="234600"/>
          </a:xfrm>
          <a:prstGeom prst="trapezoid">
            <a:avLst>
              <a:gd name="adj" fmla="val 25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"/>
          <p:cNvSpPr/>
          <p:nvPr/>
        </p:nvSpPr>
        <p:spPr>
          <a:xfrm rot="-3171748">
            <a:off x="1082378" y="3764102"/>
            <a:ext cx="680767" cy="311163"/>
          </a:xfrm>
          <a:prstGeom prst="rtTriangle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359675" y="1037000"/>
            <a:ext cx="70419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20"/>
              <a:t>For Reinforcement Learning, there is an agent capable of observing the surrounding environment </a:t>
            </a:r>
            <a:endParaRPr sz="122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and perform actions to get a better reward. we want it to learn a strategy or policy letting it make the </a:t>
            </a:r>
            <a:endParaRPr sz="122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20"/>
              <a:t>optimal decisions to achieve the highest possible overall reward.</a:t>
            </a:r>
            <a:endParaRPr sz="1220"/>
          </a:p>
        </p:txBody>
      </p:sp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Reinforcement Learning (RL)</a:t>
            </a:r>
            <a:endParaRPr/>
          </a:p>
        </p:txBody>
      </p:sp>
      <p:cxnSp>
        <p:nvCxnSpPr>
          <p:cNvPr id="224" name="Google Shape;224;p25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175" y="2418900"/>
            <a:ext cx="4615113" cy="20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http://ai.berkeley.edu/project_overview.html</a:t>
            </a:r>
            <a:endParaRPr sz="600"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2083000" y="4396725"/>
            <a:ext cx="4753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The Pac-Man get the score (reward) by taking different types of movements.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Application: Object Detection</a:t>
            </a:r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6"/>
          <p:cNvSpPr txBox="1"/>
          <p:nvPr/>
        </p:nvSpPr>
        <p:spPr>
          <a:xfrm>
            <a:off x="6143988" y="4866588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https://blog.roboflow.com/retail-store-item-detection-using-yolov5/</a:t>
            </a:r>
            <a:endParaRPr sz="60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59675" y="1037000"/>
            <a:ext cx="86085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220"/>
              <a:t>By combining object recognition and image classification, it has found extensive applications in the field of computer vision.</a:t>
            </a:r>
            <a:endParaRPr sz="122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150" y="1534100"/>
            <a:ext cx="5075462" cy="28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2211125" y="4427088"/>
            <a:ext cx="4753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Keep track of the items on the shelves in a checkout free store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Application: Recommendation System</a:t>
            </a:r>
            <a:endParaRPr/>
          </a:p>
        </p:txBody>
      </p:sp>
      <p:cxnSp>
        <p:nvCxnSpPr>
          <p:cNvPr id="245" name="Google Shape;245;p27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59675" y="1037000"/>
            <a:ext cx="85206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220"/>
              <a:t>Many social media platforms and online stores employ deep learning-based recommendation algorithm for their services.</a:t>
            </a:r>
            <a:endParaRPr sz="1220"/>
          </a:p>
        </p:txBody>
      </p:sp>
      <p:sp>
        <p:nvSpPr>
          <p:cNvPr id="247" name="Google Shape;247;p27"/>
          <p:cNvSpPr txBox="1"/>
          <p:nvPr/>
        </p:nvSpPr>
        <p:spPr>
          <a:xfrm>
            <a:off x="7491299" y="4866600"/>
            <a:ext cx="165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https://www.amazon.com/</a:t>
            </a:r>
            <a:endParaRPr sz="60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350" y="1488200"/>
            <a:ext cx="5735480" cy="29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2195250" y="4472988"/>
            <a:ext cx="4753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Amazon shows their merchandises based on user’s interests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ML Application: Nature Language Processing (NLP)</a:t>
            </a:r>
            <a:endParaRPr/>
          </a:p>
        </p:txBody>
      </p:sp>
      <p:cxnSp>
        <p:nvCxnSpPr>
          <p:cNvPr id="256" name="Google Shape;256;p28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374" y="1488206"/>
            <a:ext cx="4753500" cy="29594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6639301" y="4866596"/>
            <a:ext cx="250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https://www.brookings.edu/articles/chatgpt-educational-friend-or-foe/</a:t>
            </a:r>
            <a:endParaRPr sz="600"/>
          </a:p>
        </p:txBody>
      </p:sp>
      <p:sp>
        <p:nvSpPr>
          <p:cNvPr id="259" name="Google Shape;259;p28"/>
          <p:cNvSpPr txBox="1">
            <a:spLocks noGrp="1"/>
          </p:cNvSpPr>
          <p:nvPr>
            <p:ph type="body" idx="1"/>
          </p:nvPr>
        </p:nvSpPr>
        <p:spPr>
          <a:xfrm>
            <a:off x="359675" y="1037000"/>
            <a:ext cx="81969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220"/>
              <a:t>ChatGPT is a great example to showcase the power of a large language model in the NLP field.</a:t>
            </a:r>
            <a:endParaRPr sz="122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body" idx="1"/>
          </p:nvPr>
        </p:nvSpPr>
        <p:spPr>
          <a:xfrm>
            <a:off x="2081375" y="4447675"/>
            <a:ext cx="4753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A human-like chatbot is now something we can’t do without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Libraries for ML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body" idx="1"/>
          </p:nvPr>
        </p:nvSpPr>
        <p:spPr>
          <a:xfrm>
            <a:off x="359675" y="1037000"/>
            <a:ext cx="4161900" cy="31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54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TensorFlow 2</a:t>
            </a:r>
            <a:endParaRPr sz="1210"/>
          </a:p>
          <a:p>
            <a:pPr marL="457200" lvl="0" indent="-3054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Sklearn</a:t>
            </a:r>
            <a:endParaRPr sz="1210"/>
          </a:p>
          <a:p>
            <a:pPr marL="457200" lvl="0" indent="-3054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Numpy</a:t>
            </a:r>
            <a:endParaRPr sz="1210"/>
          </a:p>
          <a:p>
            <a:pPr marL="457200" lvl="0" indent="-3054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Matplotlib</a:t>
            </a:r>
            <a:endParaRPr sz="1210"/>
          </a:p>
          <a:p>
            <a:pPr marL="457200" lvl="0" indent="-3054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Keras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The basic knowledge about Python and mathematics are 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required for a better understanding of TensorFlow, so 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please take some time to look at these topics.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210"/>
          </a:p>
        </p:txBody>
      </p:sp>
      <p:cxnSp>
        <p:nvCxnSpPr>
          <p:cNvPr id="268" name="Google Shape;268;p29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975" y="1918042"/>
            <a:ext cx="1472451" cy="35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5863" y="3110588"/>
            <a:ext cx="1472451" cy="5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7875" y="1122122"/>
            <a:ext cx="1190249" cy="41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3574" y="3110587"/>
            <a:ext cx="1190250" cy="5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7185" y="1037000"/>
            <a:ext cx="17072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3900" y="3818847"/>
            <a:ext cx="1190250" cy="6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6250" y="1814000"/>
            <a:ext cx="12726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1502" y="3963475"/>
            <a:ext cx="1228250" cy="4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>
            <a:spLocks noGrp="1"/>
          </p:cNvSpPr>
          <p:nvPr>
            <p:ph type="body" idx="1"/>
          </p:nvPr>
        </p:nvSpPr>
        <p:spPr>
          <a:xfrm>
            <a:off x="5547350" y="4510888"/>
            <a:ext cx="2626800" cy="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zh-TW" sz="1210"/>
              <a:t>Some other popular libraries for ML</a:t>
            </a:r>
            <a:endParaRPr sz="1210"/>
          </a:p>
        </p:txBody>
      </p:sp>
      <p:sp>
        <p:nvSpPr>
          <p:cNvPr id="278" name="Google Shape;278;p29"/>
          <p:cNvSpPr txBox="1">
            <a:spLocks noGrp="1"/>
          </p:cNvSpPr>
          <p:nvPr>
            <p:ph type="body" idx="1"/>
          </p:nvPr>
        </p:nvSpPr>
        <p:spPr>
          <a:xfrm>
            <a:off x="5512550" y="2364900"/>
            <a:ext cx="2626800" cy="4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zh-TW" sz="1210"/>
              <a:t>Libraries covered in this tutorial</a:t>
            </a:r>
            <a:endParaRPr sz="1210"/>
          </a:p>
        </p:txBody>
      </p:sp>
      <p:sp>
        <p:nvSpPr>
          <p:cNvPr id="279" name="Google Shape;27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TensorFlow</a:t>
            </a:r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30"/>
          <p:cNvSpPr txBox="1">
            <a:spLocks noGrp="1"/>
          </p:cNvSpPr>
          <p:nvPr>
            <p:ph type="body" idx="1"/>
          </p:nvPr>
        </p:nvSpPr>
        <p:spPr>
          <a:xfrm>
            <a:off x="359675" y="871800"/>
            <a:ext cx="5062800" cy="4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54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An open-source ML framework</a:t>
            </a:r>
            <a:endParaRPr sz="1210"/>
          </a:p>
          <a:p>
            <a:pPr marL="457200" lvl="0" indent="-30543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Developed by Google Brain team, released in 2015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 b="1"/>
              <a:t>High-level APIs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APIs like tf.keras and tf.estimator simplify the model construction, </a:t>
            </a:r>
            <a:endParaRPr sz="121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makes it beginner-friendly and easy-to-use.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 b="1"/>
              <a:t>Low-level APIs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Provides a great amount of mathematical operations on tensors, e.g., </a:t>
            </a:r>
            <a:endParaRPr sz="121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matrix(tensor) multiplications, Cartesian product, etc.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 b="1"/>
              <a:t>Portability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TensorFlow Lite can convert a model into a smaller and more efficient 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zh-TW" sz="1210"/>
              <a:t>one, which is beneficial to mobile and edge devices.</a:t>
            </a:r>
            <a:endParaRPr sz="1210"/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475" y="2192607"/>
            <a:ext cx="3393600" cy="188294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>
            <a:spLocks noGrp="1"/>
          </p:cNvSpPr>
          <p:nvPr>
            <p:ph type="body" idx="1"/>
          </p:nvPr>
        </p:nvSpPr>
        <p:spPr>
          <a:xfrm>
            <a:off x="6190500" y="4883700"/>
            <a:ext cx="29535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zh-TW" sz="610"/>
              <a:t>https://blog.tensorflow.org/2019/01/whats-coming-in-tensorflow-2-0.html</a:t>
            </a:r>
            <a:endParaRPr sz="610"/>
          </a:p>
        </p:txBody>
      </p:sp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445" y="1328606"/>
            <a:ext cx="2575652" cy="8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TensorFlow</a:t>
            </a:r>
            <a:endParaRPr/>
          </a:p>
        </p:txBody>
      </p:sp>
      <p:cxnSp>
        <p:nvCxnSpPr>
          <p:cNvPr id="296" name="Google Shape;296;p31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31"/>
          <p:cNvSpPr txBox="1">
            <a:spLocks noGrp="1"/>
          </p:cNvSpPr>
          <p:nvPr>
            <p:ph type="body" idx="1"/>
          </p:nvPr>
        </p:nvSpPr>
        <p:spPr>
          <a:xfrm>
            <a:off x="359675" y="1037025"/>
            <a:ext cx="5592000" cy="3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TensorFlow is a great tool to build models for various type of ML applications: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210" b="1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 b="1"/>
              <a:t>1. Computer Vision</a:t>
            </a:r>
            <a:endParaRPr sz="1210" b="1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0" b="1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 b="1"/>
              <a:t>2. Data Clustering</a:t>
            </a:r>
            <a:endParaRPr sz="1210" b="1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0" b="1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 b="1"/>
              <a:t>3. Regression</a:t>
            </a:r>
            <a:endParaRPr sz="1210" b="1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Moreover, with the help of TensorBoard, you can visualize the model to better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understand the training process and improve model performance by updating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10"/>
              <a:t>the hyperparameters.</a:t>
            </a:r>
            <a:endParaRPr sz="1210"/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000" y="1513150"/>
            <a:ext cx="2883076" cy="21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6804007" y="4883700"/>
            <a:ext cx="2340000" cy="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610"/>
              <a:t>https://www.tensorflow.org/tensorboard?hl=zh-tw</a:t>
            </a:r>
            <a:endParaRPr sz="610"/>
          </a:p>
        </p:txBody>
      </p:sp>
      <p:sp>
        <p:nvSpPr>
          <p:cNvPr id="300" name="Google Shape;300;p31"/>
          <p:cNvSpPr txBox="1"/>
          <p:nvPr/>
        </p:nvSpPr>
        <p:spPr>
          <a:xfrm>
            <a:off x="2737000" y="1338850"/>
            <a:ext cx="3000000" cy="18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1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 b="1">
                <a:solidFill>
                  <a:schemeClr val="dk2"/>
                </a:solidFill>
              </a:rPr>
              <a:t>4. Reinforcement Learning</a:t>
            </a:r>
            <a:endParaRPr sz="121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 b="1">
                <a:solidFill>
                  <a:schemeClr val="dk2"/>
                </a:solidFill>
              </a:rPr>
              <a:t>5. Nature Language Processing</a:t>
            </a:r>
            <a:endParaRPr sz="121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10" b="1">
                <a:solidFill>
                  <a:schemeClr val="dk2"/>
                </a:solidFill>
              </a:rPr>
              <a:t>6. Deep Learning</a:t>
            </a:r>
            <a:endParaRPr b="1"/>
          </a:p>
        </p:txBody>
      </p:sp>
      <p:sp>
        <p:nvSpPr>
          <p:cNvPr id="301" name="Google Shape;30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Syllabus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707775" y="897725"/>
            <a:ext cx="3280500" cy="41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/>
              <a:t>1. Overview</a:t>
            </a:r>
            <a:endParaRPr sz="1200" b="1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1.1 Machine Learning Fundamentals</a:t>
            </a:r>
            <a:endParaRPr sz="9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1.2 Introduction to TensorFlow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b="1"/>
              <a:t>2. TensorFlow Basics</a:t>
            </a:r>
            <a:endParaRPr sz="1200" b="1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2.1 Installation and Environment Configuration</a:t>
            </a:r>
            <a:endParaRPr sz="9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2.2 Tensor</a:t>
            </a:r>
            <a:endParaRPr sz="9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2.3 Eager and Graph Mode</a:t>
            </a:r>
            <a:endParaRPr sz="9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2.4 Operations</a:t>
            </a:r>
            <a:endParaRPr sz="9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2.5 Advanced Indexing 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8" b="1"/>
              <a:t>3. Machine Learning</a:t>
            </a:r>
            <a:endParaRPr sz="1208" b="1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3.1 Regression: Linear Regression</a:t>
            </a:r>
            <a:endParaRPr sz="9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3.2 Classification: Logistic Regression</a:t>
            </a:r>
            <a:endParaRPr sz="9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900"/>
              <a:t>3.3 Clustering: K-means Clustering</a:t>
            </a:r>
            <a:endParaRPr sz="90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694488" y="897725"/>
            <a:ext cx="3724800" cy="4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dirty="0"/>
              <a:t>4. Neural Network</a:t>
            </a:r>
            <a:endParaRPr sz="1200" b="1" dirty="0"/>
          </a:p>
          <a:p>
            <a:pPr marL="0" lvl="0" indent="4572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 dirty="0"/>
              <a:t>4.1 Introduction</a:t>
            </a:r>
            <a:endParaRPr sz="900" dirty="0"/>
          </a:p>
          <a:p>
            <a:pPr marL="0" lvl="0" indent="4572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 dirty="0"/>
              <a:t>4.2 Neuron and Layer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 dirty="0"/>
              <a:t>	4.2 Fully Connected Neural Network (FCNN)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 dirty="0"/>
              <a:t>	4.3 Convolutional Neural Network (CNN)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 dirty="0"/>
              <a:t>	4.4 Recurrent Neural Network (RNN)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b="1" dirty="0"/>
              <a:t>5. Cirq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 dirty="0"/>
              <a:t>	5.1 Qubit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 dirty="0"/>
              <a:t>	5.2 Gate and Operation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 dirty="0"/>
              <a:t>	5.3 Moment</a:t>
            </a:r>
            <a:endParaRPr sz="900" dirty="0"/>
          </a:p>
          <a:p>
            <a:pPr marL="0" lvl="0" indent="4572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zh-TW" sz="900" dirty="0"/>
              <a:t>	</a:t>
            </a:r>
            <a:r>
              <a:rPr lang="zh-TW" sz="900" dirty="0"/>
              <a:t>5.4 Circuit Simulation and Sampling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b="1" dirty="0"/>
              <a:t>6. TensorFlow Quantum</a:t>
            </a:r>
            <a:endParaRPr sz="1200" b="1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800" dirty="0"/>
              <a:t>	</a:t>
            </a:r>
            <a:r>
              <a:rPr lang="zh-TW" sz="900" dirty="0"/>
              <a:t>6.1 Introduction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 dirty="0"/>
              <a:t>	6.2 Hybrid Quantum Neural Network</a:t>
            </a:r>
            <a:endParaRPr sz="900" dirty="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900" dirty="0"/>
              <a:t>	6.3 Quantum Convolution Neural Network</a:t>
            </a:r>
            <a:endParaRPr sz="900" dirty="0"/>
          </a:p>
        </p:txBody>
      </p:sp>
      <p:cxnSp>
        <p:nvCxnSpPr>
          <p:cNvPr id="63" name="Google Shape;63;p14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TensorFlow: Community</a:t>
            </a:r>
            <a:endParaRPr/>
          </a:p>
        </p:txBody>
      </p:sp>
      <p:cxnSp>
        <p:nvCxnSpPr>
          <p:cNvPr id="307" name="Google Shape;307;p32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8" name="Google Shape;308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18" y="2978000"/>
            <a:ext cx="2046906" cy="1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9900" y="2903437"/>
            <a:ext cx="2492800" cy="14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0125" y="2977988"/>
            <a:ext cx="2203575" cy="115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359675" y="1037025"/>
            <a:ext cx="5422500" cy="15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TensorFlow has one of the largest and most active communities among ML 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libraries that you can benefit from, there are many advanced programmers 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and developers that can help you out, so make sure you reach out to others 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if you encounter problems learning it.</a:t>
            </a:r>
            <a:endParaRPr sz="121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210"/>
          </a:p>
        </p:txBody>
      </p:sp>
      <p:pic>
        <p:nvPicPr>
          <p:cNvPr id="312" name="Google Shape;312;p32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64300" y="1325808"/>
            <a:ext cx="995526" cy="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>
            <a:spLocks noGrp="1"/>
          </p:cNvSpPr>
          <p:nvPr>
            <p:ph type="body" idx="1"/>
          </p:nvPr>
        </p:nvSpPr>
        <p:spPr>
          <a:xfrm>
            <a:off x="6019350" y="2376413"/>
            <a:ext cx="26268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zh-TW" sz="810"/>
              <a:t>You can also use ChatGPT to solve your problem!</a:t>
            </a:r>
            <a:endParaRPr sz="810"/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pic>
        <p:nvPicPr>
          <p:cNvPr id="315" name="Google Shape;315;p32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52699" y="3232089"/>
            <a:ext cx="1917425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4686600" y="3691775"/>
            <a:ext cx="201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Official Documentation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59675" y="1053200"/>
            <a:ext cx="49986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Before diving into TensorFlow, here are some terms you need to know: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Artificial Intelligence (AI)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Machine Learning (ML)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Neural Network (NN)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Deep Learinng (DL)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As you can see, a field could be another field’s subset and sharing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similar idea, but it is important to understand their nuances to gain a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clear idea of what you are leaning while navigating through this course.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5968500" y="4866600"/>
            <a:ext cx="317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https://www.javatpoint.com/deep-learning-vs-machine-learning-vs-artificial-intelligence</a:t>
            </a:r>
            <a:endParaRPr sz="600"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400" y="1356413"/>
            <a:ext cx="3042050" cy="27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Artificial Intelligence (AI)</a:t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59675" y="1053200"/>
            <a:ext cx="80409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John McCarthy, often regarded as the father of AI, was the first put the word “AI” in use and define it with the phrase: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“Intelligence is the computational part of the ability to achieve goals in the world”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Simply speaking, A general idea of AI is a machine that possesses human intelligence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and is capable of performing human-level tasks.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Q: But how can we tell if a computer thinks or acts like a human?</a:t>
            </a:r>
            <a:endParaRPr sz="1200"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A: Turing test</a:t>
            </a:r>
            <a:endParaRPr sz="1200"/>
          </a:p>
        </p:txBody>
      </p:sp>
      <p:sp>
        <p:nvSpPr>
          <p:cNvPr id="83" name="Google Shape;83;p16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https://en.wikipedia.org/wiki/John_McCarthy_(computer_scientist)</a:t>
            </a:r>
            <a:endParaRPr sz="600"/>
          </a:p>
        </p:txBody>
      </p:sp>
      <p:sp>
        <p:nvSpPr>
          <p:cNvPr id="84" name="Google Shape;84;p16"/>
          <p:cNvSpPr txBox="1"/>
          <p:nvPr/>
        </p:nvSpPr>
        <p:spPr>
          <a:xfrm>
            <a:off x="0" y="0"/>
            <a:ext cx="17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350" y="1938175"/>
            <a:ext cx="1499225" cy="17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6713663" y="3675925"/>
            <a:ext cx="1986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John McCarthy, 1927 ~ 2011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Turing Test</a:t>
            </a:r>
            <a:endParaRPr/>
          </a:p>
        </p:txBody>
      </p:sp>
      <p:cxnSp>
        <p:nvCxnSpPr>
          <p:cNvPr id="92" name="Google Shape;92;p17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59675" y="1053200"/>
            <a:ext cx="5403300" cy="14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Proposed by Alan Turing in 1950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questioner will asks a series of questions to distinguish between human and computer responses without any physical contact.</a:t>
            </a:r>
            <a:endParaRPr sz="12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538" y="1406200"/>
            <a:ext cx="1795225" cy="24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6485838" y="3854225"/>
            <a:ext cx="1986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Alan Turing, 1912 ~ 1954</a:t>
            </a:r>
            <a:endParaRPr sz="1000"/>
          </a:p>
        </p:txBody>
      </p:sp>
      <p:sp>
        <p:nvSpPr>
          <p:cNvPr id="97" name="Google Shape;97;p17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https://en.wikipedia.org/wiki/Alan_Turing</a:t>
            </a:r>
            <a:endParaRPr sz="600"/>
          </a:p>
        </p:txBody>
      </p:sp>
      <p:sp>
        <p:nvSpPr>
          <p:cNvPr id="98" name="Google Shape;98;p17"/>
          <p:cNvSpPr/>
          <p:nvPr/>
        </p:nvSpPr>
        <p:spPr>
          <a:xfrm>
            <a:off x="1159400" y="2545713"/>
            <a:ext cx="813600" cy="81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Computer</a:t>
            </a:r>
            <a:endParaRPr sz="900"/>
          </a:p>
        </p:txBody>
      </p:sp>
      <p:sp>
        <p:nvSpPr>
          <p:cNvPr id="99" name="Google Shape;99;p17"/>
          <p:cNvSpPr/>
          <p:nvPr/>
        </p:nvSpPr>
        <p:spPr>
          <a:xfrm>
            <a:off x="3372325" y="2545713"/>
            <a:ext cx="813600" cy="81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Human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respondent</a:t>
            </a:r>
            <a:endParaRPr sz="900"/>
          </a:p>
        </p:txBody>
      </p:sp>
      <p:sp>
        <p:nvSpPr>
          <p:cNvPr id="100" name="Google Shape;100;p17"/>
          <p:cNvSpPr/>
          <p:nvPr/>
        </p:nvSpPr>
        <p:spPr>
          <a:xfrm>
            <a:off x="2269138" y="3958900"/>
            <a:ext cx="813600" cy="81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Questioner</a:t>
            </a:r>
            <a:endParaRPr sz="900"/>
          </a:p>
        </p:txBody>
      </p:sp>
      <p:sp>
        <p:nvSpPr>
          <p:cNvPr id="101" name="Google Shape;101;p17"/>
          <p:cNvSpPr/>
          <p:nvPr/>
        </p:nvSpPr>
        <p:spPr>
          <a:xfrm rot="2561289">
            <a:off x="1981392" y="3624190"/>
            <a:ext cx="457517" cy="2036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 rot="-2698406">
            <a:off x="2909702" y="3624168"/>
            <a:ext cx="457569" cy="20364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7"/>
          <p:cNvCxnSpPr/>
          <p:nvPr/>
        </p:nvCxnSpPr>
        <p:spPr>
          <a:xfrm>
            <a:off x="877325" y="3438825"/>
            <a:ext cx="3590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(ML)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59675" y="1053200"/>
            <a:ext cx="6405000" cy="24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The term “Machine Learning” was first introduced by Arthur Samuel in 1959: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i="1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“ Machine learning enables a machine to automatically learn from data, improve </a:t>
            </a:r>
            <a:endParaRPr sz="1200" i="1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i="1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performance from experiences, and predict things without being explicitly programmed. “</a:t>
            </a:r>
            <a:endParaRPr sz="1200" i="1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11"/>
              <a:t>In other words, Machine Learning is a set of approaches to achieving the goal of AI.</a:t>
            </a:r>
            <a:endParaRPr sz="1200" i="1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6748788" y="3752550"/>
            <a:ext cx="1986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Arthur Samuel, 1901 ~ 1990</a:t>
            </a:r>
            <a:endParaRPr sz="1000"/>
          </a:p>
        </p:txBody>
      </p:sp>
      <p:sp>
        <p:nvSpPr>
          <p:cNvPr id="113" name="Google Shape;113;p18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https://en.wikipedia.org/wiki/Alan_Turing</a:t>
            </a:r>
            <a:endParaRPr sz="6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450" y="1559825"/>
            <a:ext cx="1581300" cy="21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Learning and Neural Network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59675" y="1053200"/>
            <a:ext cx="4102800" cy="31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/>
              <a:t>1. Deep Learning (DL)</a:t>
            </a:r>
            <a:endParaRPr sz="1200" b="1"/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Brabnch of Machine Learning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Relies on Neural Network as its backbone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b="1"/>
              <a:t>2. Neural Network (NN)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core algorithm of Deep Learning 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Consists of artificial neurons and multiple layers.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We will delve deeper into this topic in chaper 4.</a:t>
            </a:r>
            <a:endParaRPr sz="1200"/>
          </a:p>
        </p:txBody>
      </p:sp>
      <p:cxnSp>
        <p:nvCxnSpPr>
          <p:cNvPr id="121" name="Google Shape;121;p19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100" y="1912141"/>
            <a:ext cx="3587499" cy="15366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6340191" y="4866607"/>
            <a:ext cx="28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https://towardsdatascience.com/the-concept-of-artificial-neurons-perceptrons-in-neural-networks-fab22249cbfc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vs Deep Learning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359675" y="1053200"/>
            <a:ext cx="6363000" cy="3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/>
              <a:t>Machine Learning</a:t>
            </a:r>
            <a:endParaRPr sz="1200" b="1"/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Based on traditional ML algorithms such as linear regression and decision trees.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training data can be small, but must be structured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Short training time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Required a lot of tweaking and tunning to identify the features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b="1"/>
              <a:t>Deep Learning</a:t>
            </a:r>
            <a:endParaRPr sz="1200" b="1"/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Based on single or multi-layer neural networks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Large amount of unstructured training data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Training time varies depending on model’s complexity.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Features are extracted automatically during the training phase</a:t>
            </a:r>
            <a:endParaRPr sz="1200"/>
          </a:p>
        </p:txBody>
      </p:sp>
      <p:cxnSp>
        <p:nvCxnSpPr>
          <p:cNvPr id="130" name="Google Shape;130;p20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Machine Learning Works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359675" y="1037000"/>
            <a:ext cx="5276700" cy="34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/>
              <a:t>1. Decision process</a:t>
            </a:r>
            <a:endParaRPr sz="1200"/>
          </a:p>
          <a:p>
            <a:pPr marL="457200" lvl="0" indent="-3048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Generate a result of prediction or classification.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b="1"/>
              <a:t>2. Error function (loss, cost function)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Evaluate the model in terms of predicting the expected outcome by </a:t>
            </a:r>
            <a:endParaRPr sz="120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computing the error between the hypothesis and target value.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 b="1"/>
              <a:t>3. Model optimization process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Update the weights of the model to minimize the error calculated by </a:t>
            </a:r>
            <a:endParaRPr sz="1200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error function. This process will repeat over and over again until a </a:t>
            </a:r>
            <a:endParaRPr sz="1200"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threshold or a required accuracy is met.</a:t>
            </a:r>
            <a:endParaRPr sz="1200"/>
          </a:p>
        </p:txBody>
      </p:sp>
      <p:cxnSp>
        <p:nvCxnSpPr>
          <p:cNvPr id="137" name="Google Shape;137;p21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1"/>
          <p:cNvSpPr/>
          <p:nvPr/>
        </p:nvSpPr>
        <p:spPr>
          <a:xfrm>
            <a:off x="5818725" y="2209850"/>
            <a:ext cx="1328400" cy="5514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Model</a:t>
            </a:r>
            <a:endParaRPr sz="1200"/>
          </a:p>
        </p:txBody>
      </p:sp>
      <p:sp>
        <p:nvSpPr>
          <p:cNvPr id="139" name="Google Shape;139;p21"/>
          <p:cNvSpPr/>
          <p:nvPr/>
        </p:nvSpPr>
        <p:spPr>
          <a:xfrm>
            <a:off x="5818725" y="3042032"/>
            <a:ext cx="1328400" cy="5514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Prediction</a:t>
            </a:r>
            <a:endParaRPr sz="1200"/>
          </a:p>
        </p:txBody>
      </p:sp>
      <p:sp>
        <p:nvSpPr>
          <p:cNvPr id="140" name="Google Shape;140;p21"/>
          <p:cNvSpPr/>
          <p:nvPr/>
        </p:nvSpPr>
        <p:spPr>
          <a:xfrm>
            <a:off x="5818725" y="1377685"/>
            <a:ext cx="1328400" cy="5514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Data</a:t>
            </a:r>
            <a:endParaRPr sz="1200"/>
          </a:p>
        </p:txBody>
      </p:sp>
      <p:cxnSp>
        <p:nvCxnSpPr>
          <p:cNvPr id="141" name="Google Shape;141;p21"/>
          <p:cNvCxnSpPr>
            <a:stCxn id="138" idx="2"/>
            <a:endCxn id="139" idx="0"/>
          </p:cNvCxnSpPr>
          <p:nvPr/>
        </p:nvCxnSpPr>
        <p:spPr>
          <a:xfrm>
            <a:off x="6482925" y="2761250"/>
            <a:ext cx="0" cy="2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1"/>
          <p:cNvCxnSpPr>
            <a:stCxn id="140" idx="2"/>
          </p:cNvCxnSpPr>
          <p:nvPr/>
        </p:nvCxnSpPr>
        <p:spPr>
          <a:xfrm>
            <a:off x="6482925" y="1929085"/>
            <a:ext cx="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1"/>
          <p:cNvCxnSpPr>
            <a:endCxn id="138" idx="3"/>
          </p:cNvCxnSpPr>
          <p:nvPr/>
        </p:nvCxnSpPr>
        <p:spPr>
          <a:xfrm flipH="1">
            <a:off x="7147125" y="2485250"/>
            <a:ext cx="4374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1"/>
          <p:cNvCxnSpPr>
            <a:stCxn id="145" idx="3"/>
          </p:cNvCxnSpPr>
          <p:nvPr/>
        </p:nvCxnSpPr>
        <p:spPr>
          <a:xfrm rot="10800000" flipH="1">
            <a:off x="7147125" y="2477107"/>
            <a:ext cx="429300" cy="167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1"/>
          <p:cNvSpPr txBox="1"/>
          <p:nvPr/>
        </p:nvSpPr>
        <p:spPr>
          <a:xfrm>
            <a:off x="7584525" y="3173100"/>
            <a:ext cx="11583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Optimization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(Training)</a:t>
            </a:r>
            <a:endParaRPr sz="1200"/>
          </a:p>
        </p:txBody>
      </p:sp>
      <p:sp>
        <p:nvSpPr>
          <p:cNvPr id="145" name="Google Shape;145;p21"/>
          <p:cNvSpPr/>
          <p:nvPr/>
        </p:nvSpPr>
        <p:spPr>
          <a:xfrm>
            <a:off x="5818725" y="3874207"/>
            <a:ext cx="1328400" cy="5514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Error Function</a:t>
            </a:r>
            <a:endParaRPr sz="1200"/>
          </a:p>
        </p:txBody>
      </p:sp>
      <p:cxnSp>
        <p:nvCxnSpPr>
          <p:cNvPr id="147" name="Google Shape;147;p21"/>
          <p:cNvCxnSpPr/>
          <p:nvPr/>
        </p:nvCxnSpPr>
        <p:spPr>
          <a:xfrm>
            <a:off x="6482925" y="3593425"/>
            <a:ext cx="0" cy="2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1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https://www.ibm.com/topics/machine-learning</a:t>
            </a:r>
            <a:endParaRPr sz="600"/>
          </a:p>
        </p:txBody>
      </p:sp>
      <p:sp>
        <p:nvSpPr>
          <p:cNvPr id="149" name="Google Shape;1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1877</Words>
  <Application>Microsoft Office PowerPoint</Application>
  <PresentationFormat>如螢幕大小 (16:9)</PresentationFormat>
  <Paragraphs>224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Georgia</vt:lpstr>
      <vt:lpstr>Verdana</vt:lpstr>
      <vt:lpstr>Simple Light</vt:lpstr>
      <vt:lpstr>TensorFlow Tutorial: Overview</vt:lpstr>
      <vt:lpstr>Syllabus</vt:lpstr>
      <vt:lpstr>Overview</vt:lpstr>
      <vt:lpstr>Artificial Intelligence (AI)</vt:lpstr>
      <vt:lpstr>Turing Test</vt:lpstr>
      <vt:lpstr>Machine Learning (ML)</vt:lpstr>
      <vt:lpstr>Deep Learning and Neural Network</vt:lpstr>
      <vt:lpstr>Machine Learning vs Deep Learning</vt:lpstr>
      <vt:lpstr>How Machine Learning Works</vt:lpstr>
      <vt:lpstr>Types of ML</vt:lpstr>
      <vt:lpstr>Supervised Learning</vt:lpstr>
      <vt:lpstr>Unsupervised Learning</vt:lpstr>
      <vt:lpstr>Reinforcement Learning (RL)</vt:lpstr>
      <vt:lpstr>ML Application: Object Detection</vt:lpstr>
      <vt:lpstr>ML Application: Recommendation System</vt:lpstr>
      <vt:lpstr>ML Application: Nature Language Processing (NLP)</vt:lpstr>
      <vt:lpstr>Python Libraries for ML</vt:lpstr>
      <vt:lpstr>What is TensorFlow</vt:lpstr>
      <vt:lpstr>What is TensorFlow</vt:lpstr>
      <vt:lpstr>TensorFlow: Community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Tutorial: Overview</dc:title>
  <cp:lastModifiedBy>宣宇 陳</cp:lastModifiedBy>
  <cp:revision>1</cp:revision>
  <dcterms:modified xsi:type="dcterms:W3CDTF">2023-10-19T08:12:01Z</dcterms:modified>
</cp:coreProperties>
</file>